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8" r:id="rId4"/>
    <p:sldId id="267" r:id="rId5"/>
    <p:sldId id="269" r:id="rId6"/>
    <p:sldId id="270" r:id="rId7"/>
    <p:sldId id="272" r:id="rId8"/>
    <p:sldId id="274" r:id="rId9"/>
    <p:sldId id="276" r:id="rId10"/>
    <p:sldId id="278" r:id="rId11"/>
    <p:sldId id="279" r:id="rId12"/>
    <p:sldId id="280" r:id="rId13"/>
    <p:sldId id="283" r:id="rId14"/>
    <p:sldId id="285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1D0"/>
    <a:srgbClr val="506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/>
  </p:normalViewPr>
  <p:slideViewPr>
    <p:cSldViewPr snapToGrid="0" snapToObjects="1">
      <p:cViewPr>
        <p:scale>
          <a:sx n="86" d="100"/>
          <a:sy n="86" d="100"/>
        </p:scale>
        <p:origin x="105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4DFEE-7C01-7849-B62D-F674DC0C649D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0FEF0-A6CB-604D-8522-AA2B298D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4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0FEF0-A6CB-604D-8522-AA2B298D3E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8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0FEF0-A6CB-604D-8522-AA2B298D3E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3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12E7-3690-9E40-8F5E-59FA009CC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F32A4-B484-B844-B6B1-39E33F516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54AA-FA60-2248-BB6D-645497D2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825BC-070F-C047-B2CF-CAC04262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2A53F-7787-D44B-851C-E140540B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7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12DC-001E-3147-BCE5-05B3DFD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3F98E-202C-874C-B6B6-A2CF86024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6903-C244-6745-A342-ED7F8C4E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8CB1E-5680-464E-8DA4-04EF63A1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F66B1-CB85-3D4B-93D1-4CB91FB8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1061B-165B-8D42-AF5F-2DA18C13E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653C5-077E-0E49-9F93-BA87598B5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5685C-E030-C549-90D0-D9AFF4BD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46BD-540A-6E49-9C9F-83C95C0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6815E-A691-4B47-A955-A5BFE323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0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BD4E-B685-3F44-86F4-639E9FEC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1F52-A2A9-6D44-9B4C-03BB0FA70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15FD-E97B-3947-AC11-C62B4824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64FB4-9625-C646-ADD8-087021AC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17DC0-9301-5548-8B08-1F407CC6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562D-5C7F-CD48-AA5E-82CE430B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B3FE1-7403-4744-AB00-5365BA77F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AC52E-12E9-6948-82E0-A907131C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37421-1A52-7B44-B4A6-79D57DA0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1049-B306-A949-873A-C9380C3E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7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7C6D7-C8FA-274F-AAC8-F1653F0D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464B-0B8E-8644-A95C-09FAD917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56B41-07BE-FF43-A6B3-ADBE4F482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5313D-41A1-6540-BC10-00A61AB8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C0773-ECCD-FE41-BE73-2A790146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0820-6780-BD48-BD7C-42ADE68B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3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7197-2498-EB48-85B3-CE2C329D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77FD1-88FE-154F-A371-DA3FA6C88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3516D-5FC0-2543-BE67-F7E53A14A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31B6F-A4B9-E247-AC11-BFC8B4862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FF591-FAC2-F04F-B70D-312B3F22E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0B560-347A-064F-B46F-107FFEA0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E7E78-5EFE-7444-9BEC-56800FD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EBC03-5A0F-5440-BC6D-477657D3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2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A7D7-A4CA-9D49-AEDB-27D00D2E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C5340-ABB1-CE44-AF05-95504E84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3D8E4-B14C-F043-B521-76BDD38A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C742-2789-2247-9E96-46861319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2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94F17-31E9-C641-945A-DAEF6044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3D0193-A76E-F34C-BE71-4024151C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85ED3-4B76-2440-A816-70D81537B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3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02F8-2E15-894E-8705-2BC391B2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F57F1-9365-BC49-A76D-34AF3084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66B7-6C85-0B42-A4E0-BF00C3354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3A26A-14E6-FB48-BA3A-E9149B83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B4782-9A3C-3F40-AFED-CA4748A3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88AD1-DB6F-6141-89FF-984560C9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7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3EE5-B052-2D4D-B270-F7B86EF6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F5C8B-7140-9B43-AA6A-7A45F4D4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64DC9-AEC2-6349-9F7F-3875A0475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39B1C-6EAA-BD4B-9AA0-206F0277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BE4CB-E2AD-614B-9749-C189205C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2BA0-DF98-C641-B4DA-05FF357F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B5F68-F048-8241-A702-8FD65320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23A75-AB02-364B-806E-AD10BCE08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127D8-AE66-534F-88C1-2723F35F3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BF861-C0D1-1047-B8CE-2854080AE70F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F56B-8650-AE41-8A21-E0151F98D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3198B-FDB6-EA49-B6C8-A5872F51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2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file:///Users/hashimalghamdi/Desktop/SWE312/Project/Phase%203/SWE312Phase3a-Group5/DesktopPrototypeSWE312/index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file:///Users/hashimalghamdi/Desktop/SWE312/Project/Phase%203/DHC%20mobile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635-3B2F-374F-8085-0A7D9A4C2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5F1D0"/>
                </a:solidFill>
                <a:latin typeface="Helvetica" pitchFamily="2" charset="0"/>
              </a:rPr>
              <a:t>SWE 312 Final Presentation</a:t>
            </a:r>
            <a:br>
              <a:rPr lang="en-US" dirty="0">
                <a:solidFill>
                  <a:srgbClr val="F5F1D0"/>
                </a:solidFill>
                <a:latin typeface="Helvetica" pitchFamily="2" charset="0"/>
              </a:rPr>
            </a:br>
            <a:r>
              <a:rPr lang="en-US" dirty="0">
                <a:solidFill>
                  <a:srgbClr val="F5F1D0"/>
                </a:solidFill>
                <a:latin typeface="Helvetica" pitchFamily="2" charset="0"/>
              </a:rPr>
              <a:t>Dhahran Health Clinic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D4ADB-EAAF-9C4D-B15E-E8094159E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/>
          <a:lstStyle/>
          <a:p>
            <a:r>
              <a:rPr lang="en-US" dirty="0">
                <a:solidFill>
                  <a:srgbClr val="F5F1D0"/>
                </a:solidFill>
              </a:rPr>
              <a:t>Group 5 | Hashim Alghamdi – Haitham Alsaeed – Salem Bamukhier – Salman Alghamdi</a:t>
            </a:r>
          </a:p>
        </p:txBody>
      </p:sp>
    </p:spTree>
    <p:extLst>
      <p:ext uri="{BB962C8B-B14F-4D97-AF65-F5344CB8AC3E}">
        <p14:creationId xmlns:p14="http://schemas.microsoft.com/office/powerpoint/2010/main" val="428490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2D933-CCC1-494C-9689-E8087EF54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87" y="19796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5F1D0"/>
                </a:solidFill>
                <a:latin typeface="Helvetica" pitchFamily="2" charset="0"/>
              </a:rPr>
              <a:t>Design Considerations &amp; 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207774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E14AF5-6086-084B-98D6-3151B4722CBB}"/>
              </a:ext>
            </a:extLst>
          </p:cNvPr>
          <p:cNvSpPr/>
          <p:nvPr/>
        </p:nvSpPr>
        <p:spPr>
          <a:xfrm>
            <a:off x="0" y="1014413"/>
            <a:ext cx="6096000" cy="55928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Limiting the number of fonts and colors used to no more than Splitting the complicated forms into smaller sections.</a:t>
            </a:r>
            <a:endParaRPr lang="en-US" sz="1600" dirty="0">
              <a:solidFill>
                <a:srgbClr val="F5F1D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Drop down menus were used to minimize errors.</a:t>
            </a:r>
            <a:endParaRPr lang="en-US" sz="1600" dirty="0">
              <a:solidFill>
                <a:srgbClr val="F5F1D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logo was designed to stand out without using obvious symbols</a:t>
            </a:r>
            <a:endParaRPr lang="en-US" sz="1600" dirty="0">
              <a:solidFill>
                <a:srgbClr val="F5F1D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color used should be easy-to-read for most users.</a:t>
            </a:r>
            <a:endParaRPr lang="en-US" sz="1600" dirty="0">
              <a:solidFill>
                <a:srgbClr val="F5F1D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Making the UI more aesthetically pleasing makes the system more usable.</a:t>
            </a:r>
            <a:endParaRPr lang="en-US" sz="1600" dirty="0">
              <a:solidFill>
                <a:srgbClr val="F5F1D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Making the UI less complex makes the learning time shorter for the system.</a:t>
            </a:r>
            <a:endParaRPr lang="en-US" sz="1600" dirty="0">
              <a:solidFill>
                <a:srgbClr val="F5F1D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 following Jakob’s law, making the system look similar to other systems will make it easier to use.</a:t>
            </a:r>
            <a:endParaRPr lang="en-US" sz="1600" dirty="0">
              <a:solidFill>
                <a:srgbClr val="F5F1D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 following the law of uniform connectedness elements are perceived as one group of related elements.</a:t>
            </a:r>
            <a:endParaRPr lang="en-US" sz="1600" dirty="0">
              <a:solidFill>
                <a:srgbClr val="F5F1D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By following Miller’s law we made screens contain not more than 7 elements to minimize memory load on the user.</a:t>
            </a:r>
            <a:endParaRPr lang="en-US" sz="1600" dirty="0">
              <a:solidFill>
                <a:srgbClr val="F5F1D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E34AF0-30A4-444C-8381-9CCDE1DD7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67" y="279401"/>
            <a:ext cx="7112796" cy="735012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5F1D0"/>
                </a:solidFill>
                <a:latin typeface="Helvetica" pitchFamily="2" charset="0"/>
              </a:rPr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7790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E14AF5-6086-084B-98D6-3151B4722CBB}"/>
              </a:ext>
            </a:extLst>
          </p:cNvPr>
          <p:cNvSpPr/>
          <p:nvPr/>
        </p:nvSpPr>
        <p:spPr>
          <a:xfrm>
            <a:off x="1800225" y="1785938"/>
            <a:ext cx="3314700" cy="331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b="1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Desktop Criteria: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2000" b="1" dirty="0">
              <a:solidFill>
                <a:srgbClr val="F5F1D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5F1D0"/>
                </a:solidFill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5F1D0"/>
                </a:solidFill>
              </a:rPr>
              <a:t>Use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5F1D0"/>
                </a:solidFill>
              </a:rPr>
              <a:t>Readability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5F1D0"/>
                </a:solidFill>
              </a:rPr>
              <a:t>Page Layout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1600" b="1" dirty="0">
              <a:solidFill>
                <a:srgbClr val="F5F1D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1600" b="1" dirty="0">
              <a:solidFill>
                <a:srgbClr val="F5F1D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1600" dirty="0">
              <a:solidFill>
                <a:srgbClr val="F5F1D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E34AF0-30A4-444C-8381-9CCDE1DD7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67" y="279401"/>
            <a:ext cx="7112796" cy="735012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5F1D0"/>
                </a:solidFill>
                <a:latin typeface="Helvetica" pitchFamily="2" charset="0"/>
              </a:rPr>
              <a:t>Evaluation Criteria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B5D459-15A1-3A4B-8493-7C8F27BEF0FF}"/>
              </a:ext>
            </a:extLst>
          </p:cNvPr>
          <p:cNvSpPr/>
          <p:nvPr/>
        </p:nvSpPr>
        <p:spPr>
          <a:xfrm>
            <a:off x="7310437" y="1785938"/>
            <a:ext cx="3314700" cy="4815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000" b="1" dirty="0">
                <a:solidFill>
                  <a:srgbClr val="F5F1D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Mobile Criteria: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2000" b="1" dirty="0">
              <a:solidFill>
                <a:srgbClr val="F5F1D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5F1D0"/>
                </a:solidFill>
              </a:rPr>
              <a:t>Structure</a:t>
            </a:r>
            <a:endParaRPr lang="en-US" sz="2000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5F1D0"/>
                </a:solidFill>
              </a:rPr>
              <a:t>Use of Color</a:t>
            </a:r>
            <a:endParaRPr lang="en-US" sz="2000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5F1D0"/>
                </a:solidFill>
              </a:rPr>
              <a:t>Buttons</a:t>
            </a:r>
            <a:endParaRPr lang="en-US" sz="2000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5F1D0"/>
                </a:solidFill>
              </a:rPr>
              <a:t>Navigation</a:t>
            </a:r>
            <a:endParaRPr lang="en-US" sz="2000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5F1D0"/>
                </a:solidFill>
              </a:rPr>
              <a:t>Consistency</a:t>
            </a:r>
            <a:endParaRPr lang="en-US" sz="2000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5F1D0"/>
                </a:solidFill>
              </a:rPr>
              <a:t>Alignment</a:t>
            </a:r>
            <a:endParaRPr lang="en-US" sz="2000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5F1D0"/>
                </a:solidFill>
              </a:rPr>
              <a:t>Typography</a:t>
            </a:r>
            <a:endParaRPr lang="en-US" sz="2000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5F1D0"/>
                </a:solidFill>
              </a:rPr>
              <a:t>Readability</a:t>
            </a:r>
            <a:endParaRPr lang="en-US" sz="2000" dirty="0">
              <a:solidFill>
                <a:srgbClr val="F5F1D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2000" b="1" dirty="0">
              <a:solidFill>
                <a:srgbClr val="F5F1D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2000" b="1" dirty="0">
              <a:solidFill>
                <a:srgbClr val="F5F1D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sz="2000" dirty="0">
              <a:solidFill>
                <a:srgbClr val="F5F1D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72DC5-B407-7947-94CD-F0C9F98D2DDA}"/>
              </a:ext>
            </a:extLst>
          </p:cNvPr>
          <p:cNvSpPr txBox="1"/>
          <p:nvPr/>
        </p:nvSpPr>
        <p:spPr>
          <a:xfrm>
            <a:off x="350043" y="5874077"/>
            <a:ext cx="978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5F1D0"/>
                </a:solidFill>
              </a:rPr>
              <a:t>Rating scale</a:t>
            </a:r>
            <a:r>
              <a:rPr lang="en-US" sz="2000" dirty="0">
                <a:solidFill>
                  <a:srgbClr val="F5F1D0"/>
                </a:solidFill>
              </a:rPr>
              <a:t>: 1 = Very poor, 2 = Poor, 3 = Mediocre, 4 = Good, 5 = Excellent, 6 = Very Excellent </a:t>
            </a:r>
          </a:p>
        </p:txBody>
      </p:sp>
    </p:spTree>
    <p:extLst>
      <p:ext uri="{BB962C8B-B14F-4D97-AF65-F5344CB8AC3E}">
        <p14:creationId xmlns:p14="http://schemas.microsoft.com/office/powerpoint/2010/main" val="87009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2D933-CCC1-494C-9689-E8087EF54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87" y="19796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5F1D0"/>
                </a:solidFill>
                <a:latin typeface="Helvetica" pitchFamily="2" charset="0"/>
              </a:rPr>
              <a:t>Evaluation Feedback &amp; Response</a:t>
            </a:r>
          </a:p>
        </p:txBody>
      </p:sp>
    </p:spTree>
    <p:extLst>
      <p:ext uri="{BB962C8B-B14F-4D97-AF65-F5344CB8AC3E}">
        <p14:creationId xmlns:p14="http://schemas.microsoft.com/office/powerpoint/2010/main" val="30275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551B9E-0DAB-0A46-9377-B86D5D388D4D}"/>
              </a:ext>
            </a:extLst>
          </p:cNvPr>
          <p:cNvSpPr txBox="1"/>
          <p:nvPr/>
        </p:nvSpPr>
        <p:spPr>
          <a:xfrm>
            <a:off x="357188" y="194638"/>
            <a:ext cx="4843462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5F1D0"/>
                </a:solidFill>
              </a:rPr>
              <a:t>Desktop feedback:</a:t>
            </a:r>
          </a:p>
          <a:p>
            <a:endParaRPr lang="en-US" sz="2000" dirty="0">
              <a:solidFill>
                <a:srgbClr val="F5F1D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5F1D0"/>
                </a:solidFill>
              </a:rPr>
              <a:t>Structure</a:t>
            </a:r>
          </a:p>
          <a:p>
            <a:r>
              <a:rPr lang="en-US" dirty="0">
                <a:solidFill>
                  <a:srgbClr val="F5F1D0"/>
                </a:solidFill>
              </a:rPr>
              <a:t>Is it easy to get back to Home page?</a:t>
            </a:r>
          </a:p>
          <a:p>
            <a:r>
              <a:rPr lang="en-US" dirty="0">
                <a:solidFill>
                  <a:srgbClr val="F5F1D0"/>
                </a:solidFill>
              </a:rPr>
              <a:t>4 (There is no home page button, but the user can easily press back button until home page is reached.) </a:t>
            </a:r>
          </a:p>
          <a:p>
            <a:endParaRPr lang="en-US" b="1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5F1D0"/>
                </a:solidFill>
              </a:rPr>
              <a:t>Page Layout</a:t>
            </a:r>
          </a:p>
          <a:p>
            <a:r>
              <a:rPr lang="en-US" dirty="0">
                <a:solidFill>
                  <a:srgbClr val="F5F1D0"/>
                </a:solidFill>
              </a:rPr>
              <a:t>Are elements sized and arranged to fit within browser window?</a:t>
            </a:r>
          </a:p>
          <a:p>
            <a:r>
              <a:rPr lang="en-US" dirty="0">
                <a:solidFill>
                  <a:srgbClr val="F5F1D0"/>
                </a:solidFill>
              </a:rPr>
              <a:t>4 (Overall, the size of the elements is appropriate, but it is very big if the user wanted to use it in smaller window)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r>
              <a:rPr lang="en-US" b="1" dirty="0">
                <a:solidFill>
                  <a:srgbClr val="F5F1D0"/>
                </a:solidFill>
              </a:rPr>
              <a:t>Overall evaluation:</a:t>
            </a:r>
            <a:r>
              <a:rPr lang="en-US" dirty="0">
                <a:solidFill>
                  <a:srgbClr val="F5F1D0"/>
                </a:solidFill>
              </a:rPr>
              <a:t> 5 (Excellent)</a:t>
            </a:r>
          </a:p>
          <a:p>
            <a:r>
              <a:rPr lang="en-US" dirty="0">
                <a:solidFill>
                  <a:srgbClr val="F5F1D0"/>
                </a:solidFill>
              </a:rPr>
              <a:t> </a:t>
            </a:r>
          </a:p>
          <a:p>
            <a:r>
              <a:rPr lang="en-US" b="1" dirty="0">
                <a:solidFill>
                  <a:srgbClr val="F5F1D0"/>
                </a:solidFill>
              </a:rPr>
              <a:t>Summary:</a:t>
            </a:r>
            <a:r>
              <a:rPr lang="en-US" dirty="0">
                <a:solidFill>
                  <a:srgbClr val="F5F1D0"/>
                </a:solidFill>
              </a:rPr>
              <a:t> The interface is user friendly. It is clear to the user how to do the required tasks. The only possible disadvantage in the design is that 50% of the page contains dark color, which may not be appropriate for some users.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endParaRPr lang="en-US" dirty="0">
              <a:solidFill>
                <a:srgbClr val="F5F1D0"/>
              </a:solidFill>
            </a:endParaRPr>
          </a:p>
          <a:p>
            <a:endParaRPr lang="en-US" b="1" dirty="0">
              <a:solidFill>
                <a:srgbClr val="F5F1D0"/>
              </a:solidFill>
            </a:endParaRPr>
          </a:p>
          <a:p>
            <a:endParaRPr lang="en-US" b="1" dirty="0">
              <a:solidFill>
                <a:srgbClr val="F5F1D0"/>
              </a:solidFill>
            </a:endParaRPr>
          </a:p>
          <a:p>
            <a:endParaRPr lang="en-US" dirty="0"/>
          </a:p>
          <a:p>
            <a:endParaRPr lang="en-US" sz="2000" dirty="0">
              <a:solidFill>
                <a:srgbClr val="F5F1D0"/>
              </a:solidFill>
            </a:endParaRPr>
          </a:p>
          <a:p>
            <a:endParaRPr lang="en-US" sz="2000" dirty="0">
              <a:solidFill>
                <a:srgbClr val="F5F1D0"/>
              </a:solidFill>
            </a:endParaRPr>
          </a:p>
          <a:p>
            <a:endParaRPr lang="en-US" sz="2000" dirty="0">
              <a:solidFill>
                <a:srgbClr val="F5F1D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5A8F3-379E-894B-992B-A20C885B0868}"/>
              </a:ext>
            </a:extLst>
          </p:cNvPr>
          <p:cNvSpPr txBox="1"/>
          <p:nvPr/>
        </p:nvSpPr>
        <p:spPr>
          <a:xfrm>
            <a:off x="6340762" y="194638"/>
            <a:ext cx="4843462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5F1D0"/>
                </a:solidFill>
              </a:rPr>
              <a:t>Mobile feedback:</a:t>
            </a:r>
          </a:p>
          <a:p>
            <a:endParaRPr lang="en-US" sz="2000" dirty="0">
              <a:solidFill>
                <a:srgbClr val="F5F1D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5F1D0"/>
                </a:solidFill>
              </a:rPr>
              <a:t>Use of Color</a:t>
            </a:r>
          </a:p>
          <a:p>
            <a:r>
              <a:rPr lang="en-US" dirty="0">
                <a:solidFill>
                  <a:srgbClr val="F5F1D0"/>
                </a:solidFill>
              </a:rPr>
              <a:t>Are there a good color palette and a good color relationship? Does the color palette appeal to the target audience? </a:t>
            </a:r>
          </a:p>
          <a:p>
            <a:r>
              <a:rPr lang="en-US" dirty="0">
                <a:solidFill>
                  <a:srgbClr val="F5F1D0"/>
                </a:solidFill>
              </a:rPr>
              <a:t>6 (The background is dark, and the fonts are light, so they make good combination)</a:t>
            </a:r>
          </a:p>
          <a:p>
            <a:endParaRPr lang="en-US" b="1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5F1D0"/>
                </a:solidFill>
              </a:rPr>
              <a:t>Structure</a:t>
            </a:r>
          </a:p>
          <a:p>
            <a:r>
              <a:rPr lang="en-US" dirty="0">
                <a:solidFill>
                  <a:srgbClr val="F5F1D0"/>
                </a:solidFill>
              </a:rPr>
              <a:t>Can you navigate readily from page to page?</a:t>
            </a:r>
          </a:p>
          <a:p>
            <a:r>
              <a:rPr lang="en-US" dirty="0">
                <a:solidFill>
                  <a:srgbClr val="F5F1D0"/>
                </a:solidFill>
              </a:rPr>
              <a:t>5 (There is no navigation bar but there is maximum of two pages for any task)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endParaRPr lang="en-US" b="1" dirty="0">
              <a:solidFill>
                <a:srgbClr val="F5F1D0"/>
              </a:solidFill>
            </a:endParaRPr>
          </a:p>
          <a:p>
            <a:r>
              <a:rPr lang="en-US" b="1" dirty="0">
                <a:solidFill>
                  <a:srgbClr val="F5F1D0"/>
                </a:solidFill>
              </a:rPr>
              <a:t>Overall evaluation:</a:t>
            </a:r>
            <a:r>
              <a:rPr lang="en-US" dirty="0">
                <a:solidFill>
                  <a:srgbClr val="F5F1D0"/>
                </a:solidFill>
              </a:rPr>
              <a:t> 6 (Very Excellent)</a:t>
            </a:r>
          </a:p>
          <a:p>
            <a:r>
              <a:rPr lang="en-US" dirty="0">
                <a:solidFill>
                  <a:srgbClr val="F5F1D0"/>
                </a:solidFill>
              </a:rPr>
              <a:t> </a:t>
            </a:r>
          </a:p>
          <a:p>
            <a:r>
              <a:rPr lang="en-US" b="1" dirty="0">
                <a:solidFill>
                  <a:srgbClr val="F5F1D0"/>
                </a:solidFill>
              </a:rPr>
              <a:t>Summary:</a:t>
            </a:r>
            <a:r>
              <a:rPr lang="en-US" dirty="0">
                <a:solidFill>
                  <a:srgbClr val="F5F1D0"/>
                </a:solidFill>
              </a:rPr>
              <a:t> The interface is user friendly. It is clear to the user how to do the required tasks, and everything is organized according to a specific sequence.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endParaRPr lang="en-US" dirty="0">
              <a:solidFill>
                <a:srgbClr val="F5F1D0"/>
              </a:solidFill>
            </a:endParaRPr>
          </a:p>
          <a:p>
            <a:endParaRPr lang="en-US" b="1" dirty="0">
              <a:solidFill>
                <a:srgbClr val="F5F1D0"/>
              </a:solidFill>
            </a:endParaRPr>
          </a:p>
          <a:p>
            <a:endParaRPr lang="en-US" b="1" dirty="0">
              <a:solidFill>
                <a:srgbClr val="F5F1D0"/>
              </a:solidFill>
            </a:endParaRPr>
          </a:p>
          <a:p>
            <a:endParaRPr lang="en-US" dirty="0"/>
          </a:p>
          <a:p>
            <a:endParaRPr lang="en-US" sz="2000" dirty="0">
              <a:solidFill>
                <a:srgbClr val="F5F1D0"/>
              </a:solidFill>
            </a:endParaRPr>
          </a:p>
          <a:p>
            <a:endParaRPr lang="en-US" sz="2000" dirty="0">
              <a:solidFill>
                <a:srgbClr val="F5F1D0"/>
              </a:solidFill>
            </a:endParaRPr>
          </a:p>
          <a:p>
            <a:endParaRPr lang="en-US" sz="2000" dirty="0">
              <a:solidFill>
                <a:srgbClr val="F5F1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0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2D933-CCC1-494C-9689-E8087EF54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87" y="1979612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5F1D0"/>
                </a:solidFill>
                <a:latin typeface="Century Gothic" panose="020B0502020202020204" pitchFamily="34" charset="0"/>
              </a:rPr>
              <a:t>Thank you for listening</a:t>
            </a:r>
            <a:endParaRPr lang="en-US" dirty="0">
              <a:solidFill>
                <a:srgbClr val="F5F1D0"/>
              </a:solidFill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924E3-4CD9-244E-8128-9E2D07CD5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5F1D0"/>
                </a:solidFill>
                <a:latin typeface="Century Gothic" panose="020B0502020202020204" pitchFamily="34" charset="0"/>
              </a:rPr>
              <a:t>Any questions? Issues? Concerns?</a:t>
            </a:r>
          </a:p>
        </p:txBody>
      </p:sp>
    </p:spTree>
    <p:extLst>
      <p:ext uri="{BB962C8B-B14F-4D97-AF65-F5344CB8AC3E}">
        <p14:creationId xmlns:p14="http://schemas.microsoft.com/office/powerpoint/2010/main" val="159968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635-3B2F-374F-8085-0A7D9A4C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87" y="19796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5F1D0"/>
                </a:solidFill>
                <a:latin typeface="Helvetica" pitchFamily="2" charset="0"/>
              </a:rPr>
              <a:t>Use Case Model</a:t>
            </a:r>
          </a:p>
        </p:txBody>
      </p:sp>
    </p:spTree>
    <p:extLst>
      <p:ext uri="{BB962C8B-B14F-4D97-AF65-F5344CB8AC3E}">
        <p14:creationId xmlns:p14="http://schemas.microsoft.com/office/powerpoint/2010/main" val="273177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635-3B2F-374F-8085-0A7D9A4C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8659" y="222252"/>
            <a:ext cx="7112796" cy="520699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5F1D0"/>
                </a:solidFill>
                <a:latin typeface="Helvetica" pitchFamily="2" charset="0"/>
              </a:rPr>
              <a:t>Use Case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8CDE98-1378-D041-8A1D-BD0534DBB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" r="2533" b="1666"/>
          <a:stretch/>
        </p:blipFill>
        <p:spPr>
          <a:xfrm>
            <a:off x="528638" y="642938"/>
            <a:ext cx="10987087" cy="62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2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635-3B2F-374F-8085-0A7D9A4C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67" y="279401"/>
            <a:ext cx="7112796" cy="735012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5F1D0"/>
                </a:solidFill>
                <a:latin typeface="Helvetica" pitchFamily="2" charset="0"/>
              </a:rPr>
              <a:t>Use Case Description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716EB-D317-1B4A-A9AA-E9F50301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69634"/>
              </p:ext>
            </p:extLst>
          </p:nvPr>
        </p:nvGraphicFramePr>
        <p:xfrm>
          <a:off x="195262" y="1405672"/>
          <a:ext cx="5715000" cy="5296408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1421517434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3338392960"/>
                    </a:ext>
                  </a:extLst>
                </a:gridCol>
              </a:tblGrid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Back-up records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Name of use case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58815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-"/>
                      </a:pPr>
                      <a:r>
                        <a:rPr lang="en-US" sz="1200" u="none" strike="noStrike" dirty="0">
                          <a:solidFill>
                            <a:srgbClr val="F5F1D0"/>
                          </a:solidFill>
                          <a:effectLst/>
                        </a:rPr>
                        <a:t>System admin</a:t>
                      </a:r>
                      <a:endParaRPr lang="en-US" sz="1200" u="none" strike="noStrike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Actor(s):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10125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Back-up all records in the databases.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Description of use case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8400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</a:rPr>
                        <a:t>1- Select the record(s) to be backed-up.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</a:rPr>
                        <a:t>2- Select backup now.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Successful Completion Steps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608264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</a:rPr>
                        <a:t>None.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Alternative Steps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964582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</a:rPr>
                        <a:t>System admin is logged in to the system.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Pre-condition: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69422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All records in the databases have been backed-up.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Post-Condition: 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94432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Availability of external backup drives.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Assumptions: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1340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07A367-91E9-5247-95FA-F923DB0FE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00609"/>
              </p:ext>
            </p:extLst>
          </p:nvPr>
        </p:nvGraphicFramePr>
        <p:xfrm>
          <a:off x="6201965" y="1405672"/>
          <a:ext cx="5715000" cy="5296408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1421517434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3338392960"/>
                    </a:ext>
                  </a:extLst>
                </a:gridCol>
              </a:tblGrid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Create file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Name of use case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58815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-"/>
                      </a:pPr>
                      <a:r>
                        <a:rPr lang="en-US" sz="1200" u="none" strike="noStrike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Receptionist</a:t>
                      </a:r>
                      <a:endParaRPr lang="en-US" sz="1200" u="none" strike="noStrike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342900" lvl="0" indent="-342900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-"/>
                      </a:pPr>
                      <a:r>
                        <a:rPr lang="en-US" sz="1200" u="none" strike="noStrike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Patient</a:t>
                      </a:r>
                      <a:endParaRPr lang="en-US" sz="1200" u="none" strike="noStrike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Actor(s):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10125"/>
                  </a:ext>
                </a:extLst>
              </a:tr>
              <a:tr h="689768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The receptionist gives the patient a form to fill, then the receptionist enters the records to the system or the user does it themselves in the system.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Description of use case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8400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1- The receptionist enters the patient’s personal records as a form to the database.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Successful Completion Steps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608264"/>
                  </a:ext>
                </a:extLst>
              </a:tr>
              <a:tr h="885560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1- The patient enters their name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2- Enter birthdate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3- Enter national ID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4- Enter contact info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5- Enter insurance (if any)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6- Enter password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Alternative Steps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964582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Receptionist Logged in.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Patient file does not exist.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Pre-condition: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69422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The patient can make an appointment.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The patient can request any type of medical tests.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Post-Condition: 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94432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None.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Assumptions: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1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57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635-3B2F-374F-8085-0A7D9A4C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87" y="19796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5F1D0"/>
                </a:solidFill>
                <a:latin typeface="Helvetica" pitchFamily="2" charset="0"/>
              </a:rPr>
              <a:t>Sketch Prototype</a:t>
            </a:r>
          </a:p>
        </p:txBody>
      </p:sp>
    </p:spTree>
    <p:extLst>
      <p:ext uri="{BB962C8B-B14F-4D97-AF65-F5344CB8AC3E}">
        <p14:creationId xmlns:p14="http://schemas.microsoft.com/office/powerpoint/2010/main" val="182180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7662EA-D4B3-2746-B48A-27A0217A9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" t="2500" r="4762" b="1875"/>
          <a:stretch/>
        </p:blipFill>
        <p:spPr>
          <a:xfrm>
            <a:off x="614362" y="172685"/>
            <a:ext cx="4729163" cy="6557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4620C-FA27-8948-BDBD-576A105D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74" y="171449"/>
            <a:ext cx="4730400" cy="6559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2D683-BFDD-0F46-8071-878140BA3363}"/>
              </a:ext>
            </a:extLst>
          </p:cNvPr>
          <p:cNvSpPr txBox="1"/>
          <p:nvPr/>
        </p:nvSpPr>
        <p:spPr>
          <a:xfrm>
            <a:off x="738816" y="228598"/>
            <a:ext cx="1900237" cy="369332"/>
          </a:xfrm>
          <a:prstGeom prst="rect">
            <a:avLst/>
          </a:prstGeom>
          <a:solidFill>
            <a:srgbClr val="50648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5F1D0"/>
                </a:solidFill>
              </a:rPr>
              <a:t>Receptionist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4A02C-80DD-3F4F-8A91-0C72EBAEC542}"/>
              </a:ext>
            </a:extLst>
          </p:cNvPr>
          <p:cNvSpPr txBox="1"/>
          <p:nvPr/>
        </p:nvSpPr>
        <p:spPr>
          <a:xfrm>
            <a:off x="7153904" y="242883"/>
            <a:ext cx="1900237" cy="369332"/>
          </a:xfrm>
          <a:prstGeom prst="rect">
            <a:avLst/>
          </a:prstGeom>
          <a:solidFill>
            <a:srgbClr val="50648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5F1D0"/>
                </a:solidFill>
              </a:rPr>
              <a:t>Doctor/Nurse</a:t>
            </a:r>
          </a:p>
        </p:txBody>
      </p:sp>
    </p:spTree>
    <p:extLst>
      <p:ext uri="{BB962C8B-B14F-4D97-AF65-F5344CB8AC3E}">
        <p14:creationId xmlns:p14="http://schemas.microsoft.com/office/powerpoint/2010/main" val="336567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7662EA-D4B3-2746-B48A-27A0217A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35" y="172685"/>
            <a:ext cx="4636800" cy="6557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D44FA2-5F6A-524C-8B3F-273062507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160" y="172685"/>
            <a:ext cx="4640428" cy="6555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E6F54B-32D0-1C45-A4A8-2240B03CD53E}"/>
              </a:ext>
            </a:extLst>
          </p:cNvPr>
          <p:cNvSpPr txBox="1"/>
          <p:nvPr/>
        </p:nvSpPr>
        <p:spPr>
          <a:xfrm>
            <a:off x="785813" y="218181"/>
            <a:ext cx="1900237" cy="369332"/>
          </a:xfrm>
          <a:prstGeom prst="rect">
            <a:avLst/>
          </a:prstGeom>
          <a:solidFill>
            <a:srgbClr val="50648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5F1D0"/>
                </a:solidFill>
              </a:rPr>
              <a:t>System 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F49B8-AADB-B446-B018-00A88374ADFB}"/>
              </a:ext>
            </a:extLst>
          </p:cNvPr>
          <p:cNvSpPr txBox="1"/>
          <p:nvPr/>
        </p:nvSpPr>
        <p:spPr>
          <a:xfrm>
            <a:off x="7025316" y="217273"/>
            <a:ext cx="1900237" cy="369332"/>
          </a:xfrm>
          <a:prstGeom prst="rect">
            <a:avLst/>
          </a:prstGeom>
          <a:solidFill>
            <a:srgbClr val="50648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5F1D0"/>
                </a:solidFill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2190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2D933-CCC1-494C-9689-E8087EF54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87" y="19796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5F1D0"/>
                </a:solidFill>
                <a:latin typeface="Helvetica" pitchFamily="2" charset="0"/>
              </a:rPr>
              <a:t>Developed Prototype</a:t>
            </a:r>
          </a:p>
        </p:txBody>
      </p:sp>
    </p:spTree>
    <p:extLst>
      <p:ext uri="{BB962C8B-B14F-4D97-AF65-F5344CB8AC3E}">
        <p14:creationId xmlns:p14="http://schemas.microsoft.com/office/powerpoint/2010/main" val="375099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8C4790BA-96FC-E84F-9870-24B2C6B6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" y="942975"/>
            <a:ext cx="5712143" cy="4814888"/>
          </a:xfrm>
          <a:prstGeom prst="rect">
            <a:avLst/>
          </a:prstGeom>
        </p:spPr>
      </p:pic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9E33A6C9-7BB4-6348-B979-0B47DD7556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55" r="2985"/>
          <a:stretch/>
        </p:blipFill>
        <p:spPr>
          <a:xfrm>
            <a:off x="7229475" y="271463"/>
            <a:ext cx="330041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1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721</Words>
  <Application>Microsoft Macintosh PowerPoint</Application>
  <PresentationFormat>Widescreen</PresentationFormat>
  <Paragraphs>143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Helvetica</vt:lpstr>
      <vt:lpstr>Symbol</vt:lpstr>
      <vt:lpstr>Times New Roman</vt:lpstr>
      <vt:lpstr>Office Theme</vt:lpstr>
      <vt:lpstr>SWE 312 Final Presentation Dhahran Health Clinic</vt:lpstr>
      <vt:lpstr>Use Case Model</vt:lpstr>
      <vt:lpstr>Use Case Diagram</vt:lpstr>
      <vt:lpstr>Use Case Description</vt:lpstr>
      <vt:lpstr>Sketch Prototype</vt:lpstr>
      <vt:lpstr>PowerPoint Presentation</vt:lpstr>
      <vt:lpstr>PowerPoint Presentation</vt:lpstr>
      <vt:lpstr>Developed Prototype</vt:lpstr>
      <vt:lpstr>PowerPoint Presentation</vt:lpstr>
      <vt:lpstr>Design Considerations &amp; Evaluation Criteria</vt:lpstr>
      <vt:lpstr>Design Considerations</vt:lpstr>
      <vt:lpstr>Evaluation Criteria</vt:lpstr>
      <vt:lpstr>Evaluation Feedback &amp; Response</vt:lpstr>
      <vt:lpstr>PowerPoint Presentation</vt:lpstr>
      <vt:lpstr>Thank you for listening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DHC Presentation</dc:title>
  <dc:creator>هاشم غسان</dc:creator>
  <cp:lastModifiedBy>هاشم غسان</cp:lastModifiedBy>
  <cp:revision>19</cp:revision>
  <dcterms:created xsi:type="dcterms:W3CDTF">2019-12-10T10:27:06Z</dcterms:created>
  <dcterms:modified xsi:type="dcterms:W3CDTF">2019-12-11T11:48:36Z</dcterms:modified>
</cp:coreProperties>
</file>